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57" r:id="rId4"/>
    <p:sldId id="267" r:id="rId5"/>
    <p:sldId id="266" r:id="rId6"/>
    <p:sldId id="268" r:id="rId7"/>
    <p:sldId id="258" r:id="rId8"/>
    <p:sldId id="264" r:id="rId9"/>
    <p:sldId id="259" r:id="rId10"/>
    <p:sldId id="265" r:id="rId11"/>
    <p:sldId id="260" r:id="rId12"/>
    <p:sldId id="270" r:id="rId13"/>
    <p:sldId id="26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64C84-01AB-4A65-B09E-0DF060718628}" type="datetimeFigureOut">
              <a:rPr lang="en-CA" smtClean="0"/>
              <a:t>23/12/2015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F48F4-9018-45A7-A118-84E5F39F5F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8270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8389E-6DE1-4B3A-9289-B9FF9F9D9F4D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1686C-E7BC-4B57-A4C2-44B1E17B118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3664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41686C-E7BC-4B57-A4C2-44B1E17B1185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35285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811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307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460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080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56649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915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335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738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290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445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203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F334F-C066-4CD6-AFDD-F453B7CD23C9}" type="datetimeFigureOut">
              <a:rPr lang="en-CA" smtClean="0"/>
              <a:t>23/12/2015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E4C8-77EC-4452-B944-81FE4A3BBB5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8552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68" y="2132856"/>
            <a:ext cx="7774632" cy="1467594"/>
          </a:xfrm>
        </p:spPr>
        <p:txBody>
          <a:bodyPr/>
          <a:lstStyle/>
          <a:p>
            <a:r>
              <a:rPr lang="en-CA" dirty="0" smtClean="0"/>
              <a:t>Financial Considerations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Ross Bonnell</a:t>
            </a:r>
          </a:p>
          <a:p>
            <a:r>
              <a:rPr lang="en-CA" dirty="0" smtClean="0"/>
              <a:t>PSSC Member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674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/>
              <a:t>Comparative Cost / Student Analysis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700808"/>
            <a:ext cx="8496944" cy="49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80533" y="908721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  <a:p>
            <a:r>
              <a:rPr lang="en-CA" dirty="0"/>
              <a:t> From: </a:t>
            </a:r>
            <a:r>
              <a:rPr lang="en-CA" b="1" dirty="0"/>
              <a:t>Sustainability Study: North and South EskElementary </a:t>
            </a:r>
            <a:endParaRPr lang="en-CA" dirty="0"/>
          </a:p>
        </p:txBody>
      </p:sp>
      <p:sp>
        <p:nvSpPr>
          <p:cNvPr id="10" name="Bent Arrow 9"/>
          <p:cNvSpPr/>
          <p:nvPr/>
        </p:nvSpPr>
        <p:spPr>
          <a:xfrm flipH="1">
            <a:off x="9777567" y="3933056"/>
            <a:ext cx="216024" cy="223224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74048" y="5877272"/>
            <a:ext cx="33843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A" dirty="0"/>
              <a:t>Burton Elementary: $7,916 </a:t>
            </a:r>
          </a:p>
        </p:txBody>
      </p:sp>
    </p:spTree>
    <p:extLst>
      <p:ext uri="{BB962C8B-B14F-4D97-AF65-F5344CB8AC3E}">
        <p14:creationId xmlns:p14="http://schemas.microsoft.com/office/powerpoint/2010/main" val="60537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252520" cy="1143000"/>
          </a:xfrm>
        </p:spPr>
        <p:txBody>
          <a:bodyPr>
            <a:noAutofit/>
          </a:bodyPr>
          <a:lstStyle/>
          <a:p>
            <a:r>
              <a:rPr lang="en-CA" sz="3200" dirty="0"/>
              <a:t>Concerns with “</a:t>
            </a:r>
            <a:r>
              <a:rPr lang="en-CA" sz="3200" i="1" dirty="0"/>
              <a:t>Sustainability Study – Burton Elementary School Financial Considerations</a:t>
            </a:r>
            <a:r>
              <a:rPr lang="en-CA" sz="3200" dirty="0"/>
              <a:t>”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700809"/>
            <a:ext cx="8229600" cy="4741987"/>
          </a:xfrm>
        </p:spPr>
        <p:txBody>
          <a:bodyPr/>
          <a:lstStyle/>
          <a:p>
            <a:r>
              <a:rPr lang="en-CA" u="sng" dirty="0" smtClean="0"/>
              <a:t>Enrolment Projections</a:t>
            </a:r>
            <a:r>
              <a:rPr lang="en-CA" dirty="0" smtClean="0"/>
              <a:t>:</a:t>
            </a:r>
            <a:endParaRPr lang="en-C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5" y="2276872"/>
            <a:ext cx="7965163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63552" y="5116542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The above figures suggest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%72.7 of Burton Elementary Kindergarten Students for 16-17 were registered by Oct 15 (8 registered of a projected 11).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Only %57.1 of Assiniboine Elementary Kindergarten Students for 16-17 were registered by Oct 15 (40 registered of a projected 70).   </a:t>
            </a:r>
          </a:p>
        </p:txBody>
      </p:sp>
    </p:spTree>
    <p:extLst>
      <p:ext uri="{BB962C8B-B14F-4D97-AF65-F5344CB8AC3E}">
        <p14:creationId xmlns:p14="http://schemas.microsoft.com/office/powerpoint/2010/main" val="420393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/>
              <a:t>Concerns with “</a:t>
            </a:r>
            <a:r>
              <a:rPr lang="en-CA" sz="3200" i="1" dirty="0"/>
              <a:t>Sustainability Study – Burton Elementary School Financial Considerations</a:t>
            </a:r>
            <a:r>
              <a:rPr lang="en-CA" sz="3200" dirty="0"/>
              <a:t>”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544" y="1484785"/>
            <a:ext cx="8229600" cy="4525963"/>
          </a:xfrm>
        </p:spPr>
        <p:txBody>
          <a:bodyPr/>
          <a:lstStyle/>
          <a:p>
            <a:r>
              <a:rPr lang="en-CA" u="sng" dirty="0" smtClean="0"/>
              <a:t>Staffing information and implications</a:t>
            </a:r>
            <a:r>
              <a:rPr lang="en-CA" dirty="0" smtClean="0"/>
              <a:t> </a:t>
            </a:r>
          </a:p>
          <a:p>
            <a:pPr marL="0" indent="0">
              <a:buNone/>
            </a:pPr>
            <a:r>
              <a:rPr lang="en-CA" dirty="0" smtClean="0"/>
              <a:t>	From: “</a:t>
            </a:r>
            <a:r>
              <a:rPr lang="en-CA" i="1" dirty="0" smtClean="0"/>
              <a:t>Financial Considerations</a:t>
            </a:r>
            <a:r>
              <a:rPr lang="en-CA" dirty="0" smtClean="0"/>
              <a:t>”</a:t>
            </a:r>
          </a:p>
          <a:p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From: “</a:t>
            </a:r>
            <a:r>
              <a:rPr lang="en-CA" i="1" dirty="0" smtClean="0"/>
              <a:t>Clarifying Points</a:t>
            </a:r>
            <a:r>
              <a:rPr lang="en-CA" dirty="0" smtClean="0"/>
              <a:t>”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128" y="2636912"/>
            <a:ext cx="889248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5661249"/>
            <a:ext cx="8775104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668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/>
              <a:t>Concerns with “</a:t>
            </a:r>
            <a:r>
              <a:rPr lang="en-CA" sz="3200" i="1" dirty="0"/>
              <a:t>Sustainability Study – Burton Elementary School Financial Considerations</a:t>
            </a:r>
            <a:r>
              <a:rPr lang="en-CA" sz="3200" dirty="0"/>
              <a:t>”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en-CA" sz="2400" dirty="0"/>
              <a:t>Global School Budgets and Operational Facilities Budgets:</a:t>
            </a:r>
          </a:p>
          <a:p>
            <a:endParaRPr lang="en-CA" sz="2400" dirty="0"/>
          </a:p>
          <a:p>
            <a:endParaRPr lang="en-CA" sz="2400" dirty="0"/>
          </a:p>
          <a:p>
            <a:endParaRPr lang="en-CA" sz="2400" dirty="0"/>
          </a:p>
          <a:p>
            <a:endParaRPr lang="en-CA" sz="2400" dirty="0"/>
          </a:p>
          <a:p>
            <a:endParaRPr lang="en-CA" sz="2400" dirty="0"/>
          </a:p>
          <a:p>
            <a:endParaRPr lang="en-CA" sz="2400" dirty="0"/>
          </a:p>
          <a:p>
            <a:r>
              <a:rPr lang="en-CA" sz="2400" dirty="0"/>
              <a:t>If the key factor is enrolment, why would Burton Elementary School have a decrease of %15? Recall the enrolment figures: </a:t>
            </a:r>
          </a:p>
          <a:p>
            <a:pPr lvl="1"/>
            <a:r>
              <a:rPr lang="en-CA" sz="2000" dirty="0"/>
              <a:t>43 (2011), 53 (2012), 48 (2013), 59 (2014), 49 (2015)</a:t>
            </a:r>
          </a:p>
          <a:p>
            <a:pPr lvl="1"/>
            <a:r>
              <a:rPr lang="en-CA" sz="2000" dirty="0"/>
              <a:t>A mean enrolment of 50.4 students.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2060848"/>
            <a:ext cx="684076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57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916832"/>
            <a:ext cx="8229600" cy="1143000"/>
          </a:xfrm>
        </p:spPr>
        <p:txBody>
          <a:bodyPr/>
          <a:lstStyle/>
          <a:p>
            <a:r>
              <a:rPr lang="en-CA" dirty="0" smtClean="0"/>
              <a:t>Questions / Discussion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439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 Items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Capital Improvement Projects</a:t>
            </a:r>
          </a:p>
          <a:p>
            <a:pPr lvl="1"/>
            <a:r>
              <a:rPr lang="en-CA" dirty="0" smtClean="0"/>
              <a:t>Comparison to 2011 Study</a:t>
            </a:r>
          </a:p>
          <a:p>
            <a:r>
              <a:rPr lang="en-CA" dirty="0" smtClean="0"/>
              <a:t>Comparative Cost / Student Analysis</a:t>
            </a:r>
          </a:p>
          <a:p>
            <a:r>
              <a:rPr lang="en-CA" dirty="0" smtClean="0"/>
              <a:t>Concerns with “</a:t>
            </a:r>
            <a:r>
              <a:rPr lang="en-CA" i="1" dirty="0" smtClean="0"/>
              <a:t>Sustainability Study – Financial Considerations</a:t>
            </a:r>
            <a:r>
              <a:rPr lang="en-CA" dirty="0" smtClean="0"/>
              <a:t>”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11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Capital Improvement Projects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273864"/>
              </p:ext>
            </p:extLst>
          </p:nvPr>
        </p:nvGraphicFramePr>
        <p:xfrm>
          <a:off x="1991545" y="1628800"/>
          <a:ext cx="8136903" cy="304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080120"/>
                <a:gridCol w="2304256"/>
                <a:gridCol w="2952328"/>
                <a:gridCol w="936103"/>
              </a:tblGrid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Serial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PRIORITY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TYPE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DESCRIPTION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COST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Exterior</a:t>
                      </a:r>
                      <a:r>
                        <a:rPr lang="en-CA" baseline="0" dirty="0" smtClean="0"/>
                        <a:t> / Site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Siding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Mechanical / Electrical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New Ventilation System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Mechanical</a:t>
                      </a:r>
                      <a:r>
                        <a:rPr lang="en-CA" baseline="0" dirty="0" smtClean="0"/>
                        <a:t> / Electrical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Electrical System Upgrade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Building Interior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Elevator</a:t>
                      </a:r>
                      <a:r>
                        <a:rPr lang="en-CA" baseline="0" dirty="0" smtClean="0"/>
                        <a:t> / Access Lift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Exterior / Site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Paving</a:t>
                      </a:r>
                      <a:r>
                        <a:rPr lang="en-CA" baseline="0" dirty="0" smtClean="0"/>
                        <a:t> of Curbing / Driveway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Building</a:t>
                      </a:r>
                      <a:r>
                        <a:rPr lang="en-CA" baseline="0" dirty="0" smtClean="0"/>
                        <a:t> Interior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Upgrade Ceilings / Lighting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Total 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$573K*</a:t>
                      </a:r>
                      <a:endParaRPr lang="en-CA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91544" y="4981181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* Specific project cost not provided due to “impact on contracting process.”</a:t>
            </a:r>
          </a:p>
          <a:p>
            <a:r>
              <a:rPr lang="en-CA" dirty="0"/>
              <a:t>* Described as a “One-time Cost Avoidance” </a:t>
            </a:r>
          </a:p>
        </p:txBody>
      </p:sp>
    </p:spTree>
    <p:extLst>
      <p:ext uri="{BB962C8B-B14F-4D97-AF65-F5344CB8AC3E}">
        <p14:creationId xmlns:p14="http://schemas.microsoft.com/office/powerpoint/2010/main" val="18938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2" y="2"/>
            <a:ext cx="914399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2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Capital Improvement Projects</a:t>
            </a:r>
            <a:endParaRPr lang="en-C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1" y="1268760"/>
            <a:ext cx="6768751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1919536" y="4482735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Left Brace 4"/>
          <p:cNvSpPr/>
          <p:nvPr/>
        </p:nvSpPr>
        <p:spPr>
          <a:xfrm>
            <a:off x="2783632" y="3690647"/>
            <a:ext cx="360040" cy="17281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566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Capital Improvement Projects – Projected Cost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270126"/>
              </p:ext>
            </p:extLst>
          </p:nvPr>
        </p:nvGraphicFramePr>
        <p:xfrm>
          <a:off x="1631502" y="1628800"/>
          <a:ext cx="8136906" cy="304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50"/>
                <a:gridCol w="1197087"/>
                <a:gridCol w="2861333"/>
                <a:gridCol w="936104"/>
                <a:gridCol w="2088232"/>
              </a:tblGrid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Serial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Priority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Description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Cost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Projected Cost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Siding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&lt;</a:t>
                      </a:r>
                      <a:r>
                        <a:rPr lang="en-CA" baseline="0" dirty="0" smtClean="0"/>
                        <a:t> $50,000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New Ventilation System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CA" dirty="0" smtClean="0"/>
                    </a:p>
                    <a:p>
                      <a:r>
                        <a:rPr lang="en-CA" dirty="0" smtClean="0"/>
                        <a:t>~ $383,910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Elevator</a:t>
                      </a:r>
                      <a:r>
                        <a:rPr lang="en-CA" baseline="0" dirty="0" smtClean="0"/>
                        <a:t> / Access Lift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Electrical System Upgrade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CA" dirty="0" smtClean="0"/>
                    </a:p>
                    <a:p>
                      <a:r>
                        <a:rPr lang="en-CA" dirty="0" smtClean="0"/>
                        <a:t>≤ $139,090</a:t>
                      </a: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Paving</a:t>
                      </a:r>
                      <a:r>
                        <a:rPr lang="en-CA" baseline="0" dirty="0" smtClean="0"/>
                        <a:t> of Curbing / Driveway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Upgrade Ceilings / Lighting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?</a:t>
                      </a:r>
                      <a:endParaRPr lang="en-C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Total 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$573K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$573K</a:t>
                      </a:r>
                      <a:endParaRPr lang="en-CA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47528" y="5157192"/>
            <a:ext cx="698477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/>
              <a:t>*Assiniboine Elementary Capital Expenditure Projects: </a:t>
            </a:r>
            <a:r>
              <a:rPr lang="en-CA" b="1" dirty="0"/>
              <a:t>$807,000</a:t>
            </a:r>
          </a:p>
        </p:txBody>
      </p:sp>
    </p:spTree>
    <p:extLst>
      <p:ext uri="{BB962C8B-B14F-4D97-AF65-F5344CB8AC3E}">
        <p14:creationId xmlns:p14="http://schemas.microsoft.com/office/powerpoint/2010/main" val="354612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Capital Improvement Projects – </a:t>
            </a:r>
            <a:br>
              <a:rPr lang="en-CA" dirty="0" smtClean="0"/>
            </a:br>
            <a:r>
              <a:rPr lang="en-CA" dirty="0" smtClean="0"/>
              <a:t>2011 Sustainability Study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294488"/>
              </p:ext>
            </p:extLst>
          </p:nvPr>
        </p:nvGraphicFramePr>
        <p:xfrm>
          <a:off x="1703512" y="1628800"/>
          <a:ext cx="8640958" cy="4463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158"/>
                <a:gridCol w="1874154"/>
                <a:gridCol w="3024336"/>
                <a:gridCol w="1296144"/>
                <a:gridCol w="1512166"/>
              </a:tblGrid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Serial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TYPE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DESCRIPTION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Projected COST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Actual Cost 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Exterior</a:t>
                      </a:r>
                      <a:r>
                        <a:rPr lang="en-CA" baseline="0" dirty="0" smtClean="0"/>
                        <a:t> / Site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Siding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$37,000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Complete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Exterior / Site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Paving</a:t>
                      </a:r>
                      <a:r>
                        <a:rPr lang="en-CA" baseline="0" dirty="0" smtClean="0"/>
                        <a:t> of Curbing / Driveway</a:t>
                      </a:r>
                      <a:endParaRPr lang="en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$50,000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Complete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Building Interior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Elevator</a:t>
                      </a:r>
                      <a:r>
                        <a:rPr lang="en-CA" baseline="0" dirty="0" smtClean="0"/>
                        <a:t> / Access Lift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$220,000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Complete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Building</a:t>
                      </a:r>
                      <a:r>
                        <a:rPr lang="en-CA" baseline="0" dirty="0" smtClean="0"/>
                        <a:t> Interior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Upgrade Ceilings / Lighting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$28,000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Complete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Mechanical</a:t>
                      </a:r>
                      <a:r>
                        <a:rPr lang="en-CA" baseline="0" dirty="0" smtClean="0"/>
                        <a:t> / Electrical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Electrical System Upgrade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$50,000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Complete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Mechanical</a:t>
                      </a:r>
                      <a:r>
                        <a:rPr lang="en-CA" baseline="0" dirty="0" smtClean="0"/>
                        <a:t> / Electrical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Ventilation System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$157,000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Complete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Mechanical</a:t>
                      </a:r>
                      <a:r>
                        <a:rPr lang="en-CA" baseline="0" dirty="0" smtClean="0"/>
                        <a:t> / Electrical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Sewage Treatment System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$154,000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$93,088</a:t>
                      </a:r>
                      <a:endParaRPr lang="en-CA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Total 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$699,000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$93,088</a:t>
                      </a:r>
                      <a:endParaRPr lang="en-CA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230016"/>
              </p:ext>
            </p:extLst>
          </p:nvPr>
        </p:nvGraphicFramePr>
        <p:xfrm>
          <a:off x="1981200" y="16002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YEAR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IMPROVEMENT</a:t>
                      </a:r>
                      <a:r>
                        <a:rPr lang="en-CA" baseline="0" dirty="0" smtClean="0"/>
                        <a:t> TYPE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COST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2010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Interior Walls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$10,557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2010/2011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Sewage System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$11,530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2012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Heating System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$17,185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2012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Sewage System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$93,088 (estimated $154,000)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524000" y="188640"/>
            <a:ext cx="90364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Capital Improvement Projects: 2010 – 2015 (Actual)  </a:t>
            </a:r>
            <a:br>
              <a:rPr lang="en-CA" dirty="0"/>
            </a:br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521718"/>
              </p:ext>
            </p:extLst>
          </p:nvPr>
        </p:nvGraphicFramePr>
        <p:xfrm>
          <a:off x="1991544" y="4365104"/>
          <a:ext cx="818423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116"/>
                <a:gridCol w="4092116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YEAR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COST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2010-</a:t>
                      </a:r>
                      <a:r>
                        <a:rPr lang="en-CA" baseline="0" dirty="0" smtClean="0"/>
                        <a:t>2012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$132,360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2013-2015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$0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91544" y="109338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1)	By project: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91544" y="393305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2)	By year:</a:t>
            </a:r>
          </a:p>
        </p:txBody>
      </p:sp>
    </p:spTree>
    <p:extLst>
      <p:ext uri="{BB962C8B-B14F-4D97-AF65-F5344CB8AC3E}">
        <p14:creationId xmlns:p14="http://schemas.microsoft.com/office/powerpoint/2010/main" val="59627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Comparative Cost / Student Analysis – 2014-2015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281885"/>
              </p:ext>
            </p:extLst>
          </p:nvPr>
        </p:nvGraphicFramePr>
        <p:xfrm>
          <a:off x="1919536" y="1916833"/>
          <a:ext cx="5472608" cy="4307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24"/>
                <a:gridCol w="1381830"/>
                <a:gridCol w="1469627"/>
                <a:gridCol w="1469627"/>
              </a:tblGrid>
              <a:tr h="646596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BURTON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MACADAM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MILLVILLE</a:t>
                      </a:r>
                      <a:endParaRPr lang="en-CA" dirty="0"/>
                    </a:p>
                  </a:txBody>
                  <a:tcPr/>
                </a:tc>
              </a:tr>
              <a:tr h="442341">
                <a:tc>
                  <a:txBody>
                    <a:bodyPr/>
                    <a:lstStyle/>
                    <a:p>
                      <a:r>
                        <a:rPr lang="en-CA" dirty="0" smtClean="0"/>
                        <a:t>Salaries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424,889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600,350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403,251</a:t>
                      </a:r>
                      <a:endParaRPr lang="en-CA" dirty="0"/>
                    </a:p>
                  </a:txBody>
                  <a:tcPr/>
                </a:tc>
              </a:tr>
              <a:tr h="923709">
                <a:tc>
                  <a:txBody>
                    <a:bodyPr/>
                    <a:lstStyle/>
                    <a:p>
                      <a:r>
                        <a:rPr lang="en-CA" dirty="0" smtClean="0"/>
                        <a:t>Assigned Budgets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11,588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17,386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12,165</a:t>
                      </a:r>
                      <a:endParaRPr lang="en-CA" dirty="0"/>
                    </a:p>
                  </a:txBody>
                  <a:tcPr/>
                </a:tc>
              </a:tr>
              <a:tr h="442341">
                <a:tc>
                  <a:txBody>
                    <a:bodyPr/>
                    <a:lstStyle/>
                    <a:p>
                      <a:r>
                        <a:rPr lang="en-CA" dirty="0" smtClean="0"/>
                        <a:t>Facilities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39,603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57,694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33,416</a:t>
                      </a:r>
                      <a:endParaRPr lang="en-CA" dirty="0"/>
                    </a:p>
                  </a:txBody>
                  <a:tcPr/>
                </a:tc>
              </a:tr>
              <a:tr h="442341">
                <a:tc>
                  <a:txBody>
                    <a:bodyPr/>
                    <a:lstStyle/>
                    <a:p>
                      <a:r>
                        <a:rPr lang="en-CA" dirty="0" smtClean="0"/>
                        <a:t>Total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476,077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675,430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448,832</a:t>
                      </a:r>
                      <a:endParaRPr lang="en-CA" dirty="0"/>
                    </a:p>
                  </a:txBody>
                  <a:tcPr/>
                </a:tc>
              </a:tr>
              <a:tr h="646596">
                <a:tc>
                  <a:txBody>
                    <a:bodyPr/>
                    <a:lstStyle/>
                    <a:p>
                      <a:r>
                        <a:rPr lang="en-CA" dirty="0" smtClean="0"/>
                        <a:t>Students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40</a:t>
                      </a:r>
                      <a:endParaRPr lang="en-CA" dirty="0"/>
                    </a:p>
                  </a:txBody>
                  <a:tcPr/>
                </a:tc>
              </a:tr>
              <a:tr h="763491">
                <a:tc>
                  <a:txBody>
                    <a:bodyPr/>
                    <a:lstStyle/>
                    <a:p>
                      <a:r>
                        <a:rPr lang="en-CA" b="1" dirty="0" smtClean="0"/>
                        <a:t>Total</a:t>
                      </a:r>
                      <a:r>
                        <a:rPr lang="en-CA" b="1" baseline="0" dirty="0" smtClean="0"/>
                        <a:t> / Student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$7,916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$10,533</a:t>
                      </a:r>
                      <a:endParaRPr lang="en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 smtClean="0"/>
                        <a:t>$11,220</a:t>
                      </a:r>
                      <a:endParaRPr lang="en-CA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11281" y="5445224"/>
            <a:ext cx="3275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* Nackawic: $6,232 / student</a:t>
            </a:r>
          </a:p>
        </p:txBody>
      </p:sp>
    </p:spTree>
    <p:extLst>
      <p:ext uri="{BB962C8B-B14F-4D97-AF65-F5344CB8AC3E}">
        <p14:creationId xmlns:p14="http://schemas.microsoft.com/office/powerpoint/2010/main" val="38806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0BD4017610B344B758042F773CB230" ma:contentTypeVersion="0" ma:contentTypeDescription="Create a new document." ma:contentTypeScope="" ma:versionID="1d1bcb42a5ec45b0a7eb74843b3fd29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a1222beb234debe96d12a98d24ff8a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0F7FA0-B353-4B8B-A302-75E38ACE23DE}"/>
</file>

<file path=customXml/itemProps2.xml><?xml version="1.0" encoding="utf-8"?>
<ds:datastoreItem xmlns:ds="http://schemas.openxmlformats.org/officeDocument/2006/customXml" ds:itemID="{515C9A60-8697-4F4A-A1F1-8961FADC928E}"/>
</file>

<file path=customXml/itemProps3.xml><?xml version="1.0" encoding="utf-8"?>
<ds:datastoreItem xmlns:ds="http://schemas.openxmlformats.org/officeDocument/2006/customXml" ds:itemID="{89A41E2B-A625-458A-B59C-0DB4AFC9CBA1}"/>
</file>

<file path=docProps/app.xml><?xml version="1.0" encoding="utf-8"?>
<Properties xmlns="http://schemas.openxmlformats.org/officeDocument/2006/extended-properties" xmlns:vt="http://schemas.openxmlformats.org/officeDocument/2006/docPropsVTypes">
  <TotalTime>3989</TotalTime>
  <Words>570</Words>
  <Application>Microsoft Office PowerPoint</Application>
  <PresentationFormat>Widescreen</PresentationFormat>
  <Paragraphs>215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Financial Considerations </vt:lpstr>
      <vt:lpstr>Discussion Items</vt:lpstr>
      <vt:lpstr>Capital Improvement Projects</vt:lpstr>
      <vt:lpstr>PowerPoint Presentation</vt:lpstr>
      <vt:lpstr>Capital Improvement Projects</vt:lpstr>
      <vt:lpstr>Capital Improvement Projects – Projected Cost</vt:lpstr>
      <vt:lpstr>Capital Improvement Projects –  2011 Sustainability Study</vt:lpstr>
      <vt:lpstr>PowerPoint Presentation</vt:lpstr>
      <vt:lpstr>Comparative Cost / Student Analysis – 2014-2015</vt:lpstr>
      <vt:lpstr>Comparative Cost / Student Analysis</vt:lpstr>
      <vt:lpstr>Concerns with “Sustainability Study – Burton Elementary School Financial Considerations” (1)</vt:lpstr>
      <vt:lpstr>Concerns with “Sustainability Study – Burton Elementary School Financial Considerations” (2)</vt:lpstr>
      <vt:lpstr>Concerns with “Sustainability Study – Burton Elementary School Financial Considerations” (3)</vt:lpstr>
      <vt:lpstr>Questions / Discussion</vt:lpstr>
    </vt:vector>
  </TitlesOfParts>
  <Company>Department of National Defence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bonnell.rw</dc:creator>
  <cp:lastModifiedBy>McTimoney, David     (ASD-W)</cp:lastModifiedBy>
  <cp:revision>32</cp:revision>
  <cp:lastPrinted>2015-11-30T20:17:51Z</cp:lastPrinted>
  <dcterms:created xsi:type="dcterms:W3CDTF">2015-11-25T14:43:50Z</dcterms:created>
  <dcterms:modified xsi:type="dcterms:W3CDTF">2015-12-23T13:36:23Z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0x010100850BD4017610B344B758042F773CB230</vt:lpwstr>
  </property>
</Properties>
</file>